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notesSlides/notesSlide1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7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0.xml" ContentType="application/vnd.openxmlformats-officedocument.presentationml.notesSlide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7.xml" ContentType="application/vnd.openxmlformats-officedocument.presentationml.notesSlide+xml"/>
  <Override PartName="/ppt/tags/tag165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92" r:id="rId26"/>
    <p:sldId id="278" r:id="rId27"/>
    <p:sldId id="279" r:id="rId28"/>
    <p:sldId id="28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6" autoAdjust="0"/>
    <p:restoredTop sz="92993" autoAdjust="0"/>
  </p:normalViewPr>
  <p:slideViewPr>
    <p:cSldViewPr snapToGrid="0">
      <p:cViewPr>
        <p:scale>
          <a:sx n="102" d="100"/>
          <a:sy n="102" d="100"/>
        </p:scale>
        <p:origin x="-1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Matthias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3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9.png"/><Relationship Id="rId3" Type="http://schemas.openxmlformats.org/officeDocument/2006/relationships/tags" Target="../tags/tag69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6.png"/><Relationship Id="rId2" Type="http://schemas.openxmlformats.org/officeDocument/2006/relationships/tags" Target="../tags/tag6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2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6.png"/><Relationship Id="rId32" Type="http://schemas.openxmlformats.org/officeDocument/2006/relationships/image" Target="../media/image65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30.png"/><Relationship Id="rId28" Type="http://schemas.openxmlformats.org/officeDocument/2006/relationships/image" Target="../media/image61.png"/><Relationship Id="rId10" Type="http://schemas.openxmlformats.org/officeDocument/2006/relationships/tags" Target="../tags/tag76.xml"/><Relationship Id="rId19" Type="http://schemas.openxmlformats.org/officeDocument/2006/relationships/image" Target="../media/image1.emf"/><Relationship Id="rId31" Type="http://schemas.openxmlformats.org/officeDocument/2006/relationships/image" Target="../media/image64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30.png"/><Relationship Id="rId39" Type="http://schemas.openxmlformats.org/officeDocument/2006/relationships/image" Target="../media/image77.png"/><Relationship Id="rId21" Type="http://schemas.openxmlformats.org/officeDocument/2006/relationships/tags" Target="../tags/tag102.xml"/><Relationship Id="rId34" Type="http://schemas.openxmlformats.org/officeDocument/2006/relationships/image" Target="../media/image72.png"/><Relationship Id="rId42" Type="http://schemas.openxmlformats.org/officeDocument/2006/relationships/image" Target="../media/image33.png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9" Type="http://schemas.openxmlformats.org/officeDocument/2006/relationships/image" Target="../media/image8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oleObject" Target="../embeddings/oleObject7.bin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38.png"/><Relationship Id="rId45" Type="http://schemas.openxmlformats.org/officeDocument/2006/relationships/image" Target="../media/image81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notesSlide" Target="../notesSlides/notesSlide11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image" Target="../media/image69.png"/><Relationship Id="rId44" Type="http://schemas.openxmlformats.org/officeDocument/2006/relationships/image" Target="../media/image80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7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79.png"/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1.emf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0" Type="http://schemas.openxmlformats.org/officeDocument/2006/relationships/tags" Target="../tags/tag101.xml"/><Relationship Id="rId41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1.e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3.png"/><Relationship Id="rId3" Type="http://schemas.openxmlformats.org/officeDocument/2006/relationships/tags" Target="../tags/tag111.xml"/><Relationship Id="rId7" Type="http://schemas.openxmlformats.org/officeDocument/2006/relationships/image" Target="../media/image1.emf"/><Relationship Id="rId12" Type="http://schemas.openxmlformats.org/officeDocument/2006/relationships/image" Target="../media/image26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tags" Target="../tags/tag114.xml"/><Relationship Id="rId7" Type="http://schemas.openxmlformats.org/officeDocument/2006/relationships/image" Target="../media/image1.emf"/><Relationship Id="rId12" Type="http://schemas.openxmlformats.org/officeDocument/2006/relationships/image" Target="../media/image98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6.png"/><Relationship Id="rId3" Type="http://schemas.openxmlformats.org/officeDocument/2006/relationships/tags" Target="../tags/tag11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8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112.sv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.emf"/><Relationship Id="rId11" Type="http://schemas.openxmlformats.org/officeDocument/2006/relationships/image" Target="../media/image11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3.xml"/><Relationship Id="rId7" Type="http://schemas.openxmlformats.org/officeDocument/2006/relationships/image" Target="../media/image1.emf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5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0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26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20.png"/><Relationship Id="rId5" Type="http://schemas.openxmlformats.org/officeDocument/2006/relationships/tags" Target="../tags/tag131.xml"/><Relationship Id="rId15" Type="http://schemas.openxmlformats.org/officeDocument/2006/relationships/image" Target="../media/image128.png"/><Relationship Id="rId10" Type="http://schemas.openxmlformats.org/officeDocument/2006/relationships/image" Target="../media/image1.emf"/><Relationship Id="rId4" Type="http://schemas.openxmlformats.org/officeDocument/2006/relationships/tags" Target="../tags/tag130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1.emf"/><Relationship Id="rId26" Type="http://schemas.openxmlformats.org/officeDocument/2006/relationships/image" Target="../media/image134.png"/><Relationship Id="rId3" Type="http://schemas.openxmlformats.org/officeDocument/2006/relationships/tags" Target="../tags/tag135.xml"/><Relationship Id="rId21" Type="http://schemas.openxmlformats.org/officeDocument/2006/relationships/image" Target="../media/image5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33.png"/><Relationship Id="rId2" Type="http://schemas.openxmlformats.org/officeDocument/2006/relationships/tags" Target="../tags/tag134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30.png"/><Relationship Id="rId29" Type="http://schemas.openxmlformats.org/officeDocument/2006/relationships/image" Target="../media/image137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32.png"/><Relationship Id="rId5" Type="http://schemas.openxmlformats.org/officeDocument/2006/relationships/tags" Target="../tags/tag13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36.png"/><Relationship Id="rId10" Type="http://schemas.openxmlformats.org/officeDocument/2006/relationships/tags" Target="../tags/tag142.xml"/><Relationship Id="rId19" Type="http://schemas.openxmlformats.org/officeDocument/2006/relationships/image" Target="../media/image129.png"/><Relationship Id="rId31" Type="http://schemas.openxmlformats.org/officeDocument/2006/relationships/image" Target="../media/image139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131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40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3.png"/><Relationship Id="rId3" Type="http://schemas.openxmlformats.org/officeDocument/2006/relationships/tags" Target="../tags/tag151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14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53.xml"/><Relationship Id="rId10" Type="http://schemas.openxmlformats.org/officeDocument/2006/relationships/image" Target="../media/image72.png"/><Relationship Id="rId4" Type="http://schemas.openxmlformats.org/officeDocument/2006/relationships/tags" Target="../tags/tag152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33.png"/><Relationship Id="rId3" Type="http://schemas.openxmlformats.org/officeDocument/2006/relationships/tags" Target="../tags/tag1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7.png"/><Relationship Id="rId5" Type="http://schemas.openxmlformats.org/officeDocument/2006/relationships/tags" Target="../tags/tag158.xml"/><Relationship Id="rId10" Type="http://schemas.openxmlformats.org/officeDocument/2006/relationships/image" Target="../media/image1.emf"/><Relationship Id="rId4" Type="http://schemas.openxmlformats.org/officeDocument/2006/relationships/tags" Target="../tags/tag157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4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1.png"/><Relationship Id="rId5" Type="http://schemas.openxmlformats.org/officeDocument/2006/relationships/tags" Target="../tags/tag164.xml"/><Relationship Id="rId15" Type="http://schemas.openxmlformats.org/officeDocument/2006/relationships/image" Target="../media/image129.png"/><Relationship Id="rId10" Type="http://schemas.openxmlformats.org/officeDocument/2006/relationships/image" Target="../media/image31.png"/><Relationship Id="rId4" Type="http://schemas.openxmlformats.org/officeDocument/2006/relationships/tags" Target="../tags/tag163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oleObject" Target="../embeddings/oleObject7.bin"/><Relationship Id="rId39" Type="http://schemas.openxmlformats.org/officeDocument/2006/relationships/image" Target="../media/image33.png"/><Relationship Id="rId21" Type="http://schemas.openxmlformats.org/officeDocument/2006/relationships/tags" Target="../tags/tag40.xml"/><Relationship Id="rId34" Type="http://schemas.openxmlformats.org/officeDocument/2006/relationships/image" Target="../media/image14.png"/><Relationship Id="rId42" Type="http://schemas.openxmlformats.org/officeDocument/2006/relationships/image" Target="../media/image16.png"/><Relationship Id="rId47" Type="http://schemas.openxmlformats.org/officeDocument/2006/relationships/image" Target="../media/image40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9" Type="http://schemas.openxmlformats.org/officeDocument/2006/relationships/image" Target="../media/image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7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45" Type="http://schemas.openxmlformats.org/officeDocument/2006/relationships/image" Target="../media/image38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image" Target="../media/image8.png"/><Relationship Id="rId36" Type="http://schemas.openxmlformats.org/officeDocument/2006/relationships/image" Target="../media/image30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6.png"/><Relationship Id="rId44" Type="http://schemas.openxmlformats.org/officeDocument/2006/relationships/image" Target="../media/image37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1.emf"/><Relationship Id="rId30" Type="http://schemas.openxmlformats.org/officeDocument/2006/relationships/image" Target="../media/image25.png"/><Relationship Id="rId35" Type="http://schemas.openxmlformats.org/officeDocument/2006/relationships/image" Target="../media/image29.png"/><Relationship Id="rId43" Type="http://schemas.openxmlformats.org/officeDocument/2006/relationships/image" Target="../media/image36.png"/><Relationship Id="rId48" Type="http://schemas.openxmlformats.org/officeDocument/2006/relationships/image" Target="../media/image41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notesSlide" Target="../notesSlides/notesSlide7.xml"/><Relationship Id="rId33" Type="http://schemas.openxmlformats.org/officeDocument/2006/relationships/image" Target="../media/image28.png"/><Relationship Id="rId38" Type="http://schemas.openxmlformats.org/officeDocument/2006/relationships/image" Target="../media/image32.png"/><Relationship Id="rId46" Type="http://schemas.openxmlformats.org/officeDocument/2006/relationships/image" Target="../media/image39.png"/><Relationship Id="rId20" Type="http://schemas.openxmlformats.org/officeDocument/2006/relationships/tags" Target="../tags/tag39.xml"/><Relationship Id="rId4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5.xml"/><Relationship Id="rId21" Type="http://schemas.openxmlformats.org/officeDocument/2006/relationships/image" Target="../media/image43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1.emf"/><Relationship Id="rId25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2.png"/><Relationship Id="rId29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45.png"/><Relationship Id="rId5" Type="http://schemas.openxmlformats.org/officeDocument/2006/relationships/tags" Target="../tags/tag47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tags" Target="../tags/tag52.xml"/><Relationship Id="rId19" Type="http://schemas.openxmlformats.org/officeDocument/2006/relationships/image" Target="../media/image2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4.png"/><Relationship Id="rId27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8.xml"/><Relationship Id="rId21" Type="http://schemas.openxmlformats.org/officeDocument/2006/relationships/image" Target="../media/image42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2" Type="http://schemas.openxmlformats.org/officeDocument/2006/relationships/tags" Target="../tags/tag57.xml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0.PNG"/><Relationship Id="rId5" Type="http://schemas.openxmlformats.org/officeDocument/2006/relationships/tags" Target="../tags/tag60.xml"/><Relationship Id="rId15" Type="http://schemas.openxmlformats.org/officeDocument/2006/relationships/image" Target="../media/image1.emf"/><Relationship Id="rId23" Type="http://schemas.openxmlformats.org/officeDocument/2006/relationships/image" Target="../media/image55.png"/><Relationship Id="rId10" Type="http://schemas.openxmlformats.org/officeDocument/2006/relationships/tags" Target="../tags/tag65.xml"/><Relationship Id="rId19" Type="http://schemas.openxmlformats.org/officeDocument/2006/relationships/image" Target="../media/image52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79" imgH="478" progId="TCLayout.ActiveDocument.1">
                  <p:embed/>
                </p:oleObj>
              </mc:Choice>
              <mc:Fallback>
                <p:oleObj name="think-cell Slide" r:id="rId2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  <p:pic>
        <p:nvPicPr>
          <p:cNvPr id="6" name="Picture 5" descr="A diagram of a rectangular object with black text&#10;&#10;Description automatically generated">
            <a:extLst>
              <a:ext uri="{FF2B5EF4-FFF2-40B4-BE49-F238E27FC236}">
                <a16:creationId xmlns:a16="http://schemas.microsoft.com/office/drawing/2014/main" id="{C5574466-0083-991E-352F-001DCDA6E81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92" y="4871230"/>
            <a:ext cx="1696236" cy="17044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FCFBF-E0B3-CD7B-F5F7-31BB2715E3C6}"/>
              </a:ext>
            </a:extLst>
          </p:cNvPr>
          <p:cNvSpPr/>
          <p:nvPr/>
        </p:nvSpPr>
        <p:spPr>
          <a:xfrm>
            <a:off x="9574670" y="6235257"/>
            <a:ext cx="589009" cy="3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76F17-9850-CBF7-F1BA-99D616B14BF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143" y="6181065"/>
            <a:ext cx="2009648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forms</a:t>
            </a:r>
            <a:endParaRPr lang="en-US" sz="2000" b="1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418707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059847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174214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1804822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66ACFC31-4EE8-187C-01F8-A8F3067BB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51" y="2410871"/>
            <a:ext cx="1877704" cy="735325"/>
          </a:xfrm>
          <a:prstGeom prst="rect">
            <a:avLst/>
          </a:prstGeom>
        </p:spPr>
      </p:pic>
      <p:pic>
        <p:nvPicPr>
          <p:cNvPr id="3" name="Picture 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AA951531-A156-5F5A-F87F-F11D65C30E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" y="2570119"/>
            <a:ext cx="1877704" cy="44555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\rightarrow&#10;$&#10;&#10;&#10;\end{document}" title="IguanaTex Picture Display">
            <a:extLst>
              <a:ext uri="{FF2B5EF4-FFF2-40B4-BE49-F238E27FC236}">
                <a16:creationId xmlns:a16="http://schemas.microsoft.com/office/drawing/2014/main" id="{6E16F7CA-A7B9-9C75-F875-C0F75A1821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9" y="2691002"/>
            <a:ext cx="225524" cy="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507600" y="441516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9515" y="1128465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5852" y="1144625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795852" y="3286986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6194" y="3286986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" y="2387718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157584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33" y="4175156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BAA8F762-FE39-7091-1513-AEEC6EA32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1" y="1996755"/>
            <a:ext cx="2414937" cy="12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 2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\beta, Z, \text{e}^{- \beta \hat{H}}$&#10;&#10;&#10;\end{document}" title="IguanaTex Picture Display">
            <a:extLst>
              <a:ext uri="{FF2B5EF4-FFF2-40B4-BE49-F238E27FC236}">
                <a16:creationId xmlns:a16="http://schemas.microsoft.com/office/drawing/2014/main" id="{43E3BE47-3B2B-05DE-E9EC-EE9F655220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17228" cy="254021"/>
          </a:xfrm>
          <a:prstGeom prst="rect">
            <a:avLst/>
          </a:prstGeom>
        </p:spPr>
      </p:pic>
      <p:sp>
        <p:nvSpPr>
          <p:cNvPr id="37" name="Untertitel 2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73" b="63738"/>
          <a:stretch>
            <a:fillRect/>
          </a:stretch>
        </p:blipFill>
        <p:spPr>
          <a:xfrm>
            <a:off x="267948" y="1358042"/>
            <a:ext cx="8068730" cy="684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608427" y="87395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1) 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472219" y="2724886"/>
            <a:ext cx="2316331" cy="684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2) Initialize 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as either </a:t>
            </a:r>
          </a:p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exact square or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1782663" y="4204813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708257" y="4522442"/>
            <a:ext cx="353792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4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879" b="70109"/>
          <a:stretch>
            <a:fillRect/>
          </a:stretch>
        </p:blipFill>
        <p:spPr>
          <a:xfrm>
            <a:off x="184544" y="5049940"/>
            <a:ext cx="7693409" cy="883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 rot="5400000">
            <a:off x="4986928" y="615534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5458347" y="6270890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5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9194613" y="1376584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7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8160316" y="2973794"/>
            <a:ext cx="2053242" cy="42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6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ears Png Transparent">
            <a:extLst>
              <a:ext uri="{FF2B5EF4-FFF2-40B4-BE49-F238E27FC236}">
                <a16:creationId xmlns:a16="http://schemas.microsoft.com/office/drawing/2014/main" id="{6682834F-3324-4461-8AC1-32F92E73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87" y="5446747"/>
            <a:ext cx="1360029" cy="12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45A3F-DEC8-9D33-C558-F826CBDF8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1370" y="2032235"/>
            <a:ext cx="2823506" cy="4609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041158-4DD1-8F2B-C559-8D682668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62" y="3384762"/>
            <a:ext cx="5643869" cy="13765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C2F83E-7F93-FA50-EA90-B08859AC4AE6}"/>
              </a:ext>
            </a:extLst>
          </p:cNvPr>
          <p:cNvSpPr/>
          <p:nvPr/>
        </p:nvSpPr>
        <p:spPr>
          <a:xfrm>
            <a:off x="6379162" y="3383785"/>
            <a:ext cx="5643869" cy="13765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37C7B-83C1-382C-B77B-0E17BE82150B}"/>
              </a:ext>
            </a:extLst>
          </p:cNvPr>
          <p:cNvSpPr/>
          <p:nvPr/>
        </p:nvSpPr>
        <p:spPr>
          <a:xfrm>
            <a:off x="9091713" y="2042254"/>
            <a:ext cx="2823507" cy="4509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\documentclass{article}&#10;\usepackage{amsmath}&#10;\pagestyle{empty}&#10;\begin{document}&#10;&#10;&#10;$\text{e}^{- \beta_{n - 1} \hat{H}}$&#10;&#10;\end{document}" title="IguanaTex Picture Display">
            <a:extLst>
              <a:ext uri="{FF2B5EF4-FFF2-40B4-BE49-F238E27FC236}">
                <a16:creationId xmlns:a16="http://schemas.microsoft.com/office/drawing/2014/main" id="{97305E91-4007-F99D-2681-F4AEBCC00C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1" y="3028239"/>
            <a:ext cx="897524" cy="263619"/>
          </a:xfrm>
          <a:prstGeom prst="rect">
            <a:avLst/>
          </a:prstGeom>
        </p:spPr>
      </p:pic>
      <p:sp>
        <p:nvSpPr>
          <p:cNvPr id="26" name="Untertitel 2 4 1 1 1">
            <a:extLst>
              <a:ext uri="{FF2B5EF4-FFF2-40B4-BE49-F238E27FC236}">
                <a16:creationId xmlns:a16="http://schemas.microsoft.com/office/drawing/2014/main" id="{41A4D88D-816D-625D-CA63-B0058B375441}"/>
              </a:ext>
            </a:extLst>
          </p:cNvPr>
          <p:cNvSpPr txBox="1">
            <a:spLocks/>
          </p:cNvSpPr>
          <p:nvPr/>
        </p:nvSpPr>
        <p:spPr>
          <a:xfrm>
            <a:off x="1223786" y="381739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ntertitel 2 1">
            <a:extLst>
              <a:ext uri="{FF2B5EF4-FFF2-40B4-BE49-F238E27FC236}">
                <a16:creationId xmlns:a16="http://schemas.microsoft.com/office/drawing/2014/main" id="{3FFE8A0C-9B2C-35B7-EFF1-BD82FCE511FD}"/>
              </a:ext>
            </a:extLst>
          </p:cNvPr>
          <p:cNvSpPr txBox="1">
            <a:spLocks/>
          </p:cNvSpPr>
          <p:nvPr/>
        </p:nvSpPr>
        <p:spPr>
          <a:xfrm>
            <a:off x="3886200" y="254447"/>
            <a:ext cx="2806212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Flowchart for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Untertitel 2 1 1">
            <a:extLst>
              <a:ext uri="{FF2B5EF4-FFF2-40B4-BE49-F238E27FC236}">
                <a16:creationId xmlns:a16="http://schemas.microsoft.com/office/drawing/2014/main" id="{C1F2EFAA-DCAC-713F-8893-52334BC5BFE2}"/>
              </a:ext>
            </a:extLst>
          </p:cNvPr>
          <p:cNvSpPr txBox="1">
            <a:spLocks/>
          </p:cNvSpPr>
          <p:nvPr/>
        </p:nvSpPr>
        <p:spPr>
          <a:xfrm>
            <a:off x="5405289" y="27601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342F8CC-2C66-6FFB-F162-AEFF07E17BC3}"/>
              </a:ext>
            </a:extLst>
          </p:cNvPr>
          <p:cNvSpPr/>
          <p:nvPr/>
        </p:nvSpPr>
        <p:spPr>
          <a:xfrm rot="16200000">
            <a:off x="9003634" y="5446245"/>
            <a:ext cx="946568" cy="2496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2E04DA01-D2A4-6CBE-8675-34D0ECF70DAD}"/>
              </a:ext>
            </a:extLst>
          </p:cNvPr>
          <p:cNvSpPr/>
          <p:nvPr/>
        </p:nvSpPr>
        <p:spPr>
          <a:xfrm>
            <a:off x="10347103" y="2722612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3EC70-A8AF-061F-FF2F-8AE5DBD0466B}"/>
              </a:ext>
            </a:extLst>
          </p:cNvPr>
          <p:cNvSpPr txBox="1"/>
          <p:nvPr/>
        </p:nvSpPr>
        <p:spPr>
          <a:xfrm>
            <a:off x="675696" y="3725956"/>
            <a:ext cx="207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3) canonicalize MPO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8A9A28B-871A-ADE6-5B00-6C16674850BD}"/>
              </a:ext>
            </a:extLst>
          </p:cNvPr>
          <p:cNvSpPr/>
          <p:nvPr/>
        </p:nvSpPr>
        <p:spPr>
          <a:xfrm rot="5400000">
            <a:off x="1801900" y="3469302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EEC2E6-C866-12D1-71CD-6981C48911CC}"/>
              </a:ext>
            </a:extLst>
          </p:cNvPr>
          <p:cNvSpPr/>
          <p:nvPr/>
        </p:nvSpPr>
        <p:spPr>
          <a:xfrm rot="5400000">
            <a:off x="1801900" y="2355134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238F27A-07EA-C57D-E950-CDA4642143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38" y="3663198"/>
            <a:ext cx="2692538" cy="5524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8988CB-8475-09DA-A57F-4474E872A651}"/>
              </a:ext>
            </a:extLst>
          </p:cNvPr>
          <p:cNvSpPr/>
          <p:nvPr/>
        </p:nvSpPr>
        <p:spPr>
          <a:xfrm>
            <a:off x="2812504" y="3708908"/>
            <a:ext cx="2605459" cy="46764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DE4AD1A4-5661-8FFB-C155-F7448351F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95" y="2653736"/>
            <a:ext cx="3092609" cy="74933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F5339-7B3B-49E0-4B9C-6642F136824E}"/>
              </a:ext>
            </a:extLst>
          </p:cNvPr>
          <p:cNvSpPr/>
          <p:nvPr/>
        </p:nvSpPr>
        <p:spPr>
          <a:xfrm>
            <a:off x="3043809" y="2699978"/>
            <a:ext cx="2985715" cy="6545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 animBg="1"/>
      <p:bldP spid="25" grpId="0"/>
      <p:bldP spid="29" grpId="0" animBg="1"/>
      <p:bldP spid="30" grpId="0"/>
      <p:bldP spid="38" grpId="0"/>
      <p:bldP spid="39" grpId="0"/>
      <p:bldP spid="15" grpId="0" animBg="1"/>
      <p:bldP spid="19" grpId="0" animBg="1"/>
      <p:bldP spid="32" grpId="0" animBg="1"/>
      <p:bldP spid="34" grpId="0" animBg="1"/>
      <p:bldP spid="40" grpId="0"/>
      <p:bldP spid="41" grpId="0" animBg="1"/>
      <p:bldP spid="42" grpId="0" animBg="1"/>
      <p:bldP spid="45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 1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9" name="Picture 8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4D9700CE-F3C4-79C1-8058-32B82323AA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732952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 1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1C3E-0FA1-70E4-7428-2FF981B1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182562"/>
            <a:ext cx="2743200" cy="365125"/>
          </a:xfrm>
        </p:spPr>
        <p:txBody>
          <a:bodyPr/>
          <a:lstStyle/>
          <a:p>
            <a:fld id="{7C316503-33C0-4D25-9697-6851D736A0D5}" type="slidenum">
              <a:rPr lang="en-GB" smtClean="0"/>
              <a:t>25</a:t>
            </a:fld>
            <a:endParaRPr lang="en-GB"/>
          </a:p>
        </p:txBody>
      </p:sp>
      <p:sp>
        <p:nvSpPr>
          <p:cNvPr id="7" name="Untertitel 2 1">
            <a:extLst>
              <a:ext uri="{FF2B5EF4-FFF2-40B4-BE49-F238E27FC236}">
                <a16:creationId xmlns:a16="http://schemas.microsoft.com/office/drawing/2014/main" id="{C877DA14-C858-3E19-ACCC-6FB96D1F7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58444"/>
            <a:ext cx="10515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CAE141E2-17E8-3D9B-BE5E-1440A7370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325880"/>
            <a:ext cx="2960217" cy="1850136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0A343B8-8B75-AEEA-F3DA-4AD5A761E533}"/>
              </a:ext>
            </a:extLst>
          </p:cNvPr>
          <p:cNvSpPr/>
          <p:nvPr/>
        </p:nvSpPr>
        <p:spPr>
          <a:xfrm rot="5400000">
            <a:off x="2601159" y="3533636"/>
            <a:ext cx="731354" cy="792067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 2 1 1 2">
            <a:extLst>
              <a:ext uri="{FF2B5EF4-FFF2-40B4-BE49-F238E27FC236}">
                <a16:creationId xmlns:a16="http://schemas.microsoft.com/office/drawing/2014/main" id="{4D3442E3-05A9-C736-AF1C-9BBA94BD5866}"/>
              </a:ext>
            </a:extLst>
          </p:cNvPr>
          <p:cNvSpPr txBox="1">
            <a:spLocks/>
          </p:cNvSpPr>
          <p:nvPr/>
        </p:nvSpPr>
        <p:spPr>
          <a:xfrm>
            <a:off x="345558" y="4842100"/>
            <a:ext cx="1442483" cy="106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Relative error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\documentclass{article}&#10;\usepackage{amsmath}&#10;\pagestyle{empty}&#10;\begin{document}&#10;&#10;$(Z_{\text{XTRG}} - Z_{\text{ex}} ) / Z_{\text{ex}}$&#10;&#10;\end{document}" title="IguanaTex Picture Display">
            <a:extLst>
              <a:ext uri="{FF2B5EF4-FFF2-40B4-BE49-F238E27FC236}">
                <a16:creationId xmlns:a16="http://schemas.microsoft.com/office/drawing/2014/main" id="{5155CCDE-EF96-E9BB-959E-6E6E7C1F1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8" y="4908360"/>
            <a:ext cx="2116573" cy="254476"/>
          </a:xfrm>
          <a:prstGeom prst="rect">
            <a:avLst/>
          </a:prstGeom>
        </p:spPr>
      </p:pic>
      <p:sp>
        <p:nvSpPr>
          <p:cNvPr id="15" name="Untertitel 2 5 1 1 1 1 2 2 1">
            <a:extLst>
              <a:ext uri="{FF2B5EF4-FFF2-40B4-BE49-F238E27FC236}">
                <a16:creationId xmlns:a16="http://schemas.microsoft.com/office/drawing/2014/main" id="{A9AAE107-8905-3094-4F40-E9B6AC51235D}"/>
              </a:ext>
            </a:extLst>
          </p:cNvPr>
          <p:cNvSpPr txBox="1">
            <a:spLocks/>
          </p:cNvSpPr>
          <p:nvPr/>
        </p:nvSpPr>
        <p:spPr>
          <a:xfrm>
            <a:off x="1788041" y="5170054"/>
            <a:ext cx="2783959" cy="143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is vanishingly small and, as</a:t>
            </a:r>
            <a:r>
              <a:rPr lang="en-US" sz="2000" dirty="0">
                <a:latin typeface="Bahnschrift SemiCondensed" panose="020B0502040204020203" pitchFamily="34" charset="0"/>
              </a:rPr>
              <a:t> it happens, positive for all </a:t>
            </a:r>
            <a:r>
              <a:rPr lang="en-US" sz="2000" noProof="0" dirty="0">
                <a:latin typeface="Bahnschrift SemiCondensed" panose="020B0502040204020203" pitchFamily="34" charset="0"/>
              </a:rPr>
              <a:t>   ‘s</a:t>
            </a:r>
          </a:p>
        </p:txBody>
      </p:sp>
      <p:pic>
        <p:nvPicPr>
          <p:cNvPr id="16" name="Picture 15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8990F9C3-F115-0F77-9BA6-2F950C780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26" y="5789805"/>
            <a:ext cx="140190" cy="228571"/>
          </a:xfrm>
          <a:prstGeom prst="rect">
            <a:avLst/>
          </a:prstGeom>
        </p:spPr>
      </p:pic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DB0AD183-9832-9EAE-4FB1-30D2C8A7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0636"/>
            <a:ext cx="7279425" cy="4535349"/>
          </a:xfrm>
        </p:spPr>
      </p:pic>
    </p:spTree>
    <p:extLst>
      <p:ext uri="{BB962C8B-B14F-4D97-AF65-F5344CB8AC3E}">
        <p14:creationId xmlns:p14="http://schemas.microsoft.com/office/powerpoint/2010/main" val="23315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56280" y="3052151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643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with   . We checked: yes!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Also, some singular values become degenerate when reaching the ground state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05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652807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exponentially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79" imgH="478" progId="TCLayout.ActiveDocument.1">
                  <p:embed/>
                </p:oleObj>
              </mc:Choice>
              <mc:Fallback>
                <p:oleObj name="think-cell Slide" r:id="rId2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33706" y="2649127"/>
            <a:ext cx="345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One XTRG temperature update:</a:t>
            </a:r>
            <a:endParaRPr lang="en-DE" sz="2000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3" y="4653806"/>
            <a:ext cx="10776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When lowering the temperature,                   , the bond dimension     would increase </a:t>
            </a:r>
            <a:r>
              <a:rPr lang="en-DE" sz="2000" dirty="0">
                <a:latin typeface="Bahnschrift SemiCondensed" panose="020B0502040204020203" pitchFamily="34" charset="0"/>
              </a:rPr>
              <a:t>exponential</a:t>
            </a:r>
            <a:r>
              <a:rPr lang="de-DE" sz="2000" dirty="0">
                <a:latin typeface="Bahnschrift SemiCondensed" panose="020B0502040204020203" pitchFamily="34" charset="0"/>
              </a:rPr>
              <a:t>ly</a:t>
            </a:r>
            <a:r>
              <a:rPr lang="en-DE" sz="2000" dirty="0">
                <a:latin typeface="Bahnschrift SemiCondensed" panose="020B0502040204020203" pitchFamily="34" charset="0"/>
              </a:rPr>
              <a:t> in    , i.e., </a:t>
            </a:r>
            <a:r>
              <a:rPr lang="en-DE" sz="2000" b="1" dirty="0">
                <a:latin typeface="Bahnschrift SemiCondensed" panose="020B0502040204020203" pitchFamily="34" charset="0"/>
              </a:rPr>
              <a:t>superexponentially</a:t>
            </a:r>
            <a:r>
              <a:rPr lang="en-DE" sz="2000" dirty="0">
                <a:latin typeface="Bahnschrift SemiCondensed" panose="020B0502040204020203" pitchFamily="34" charset="0"/>
              </a:rPr>
              <a:t> in    </a:t>
            </a:r>
            <a:r>
              <a:rPr lang="de-DE" sz="2000" dirty="0">
                <a:latin typeface="Bahnschrift SemiCondensed" panose="020B0502040204020203" pitchFamily="34" charset="0"/>
              </a:rPr>
              <a:t>. </a:t>
            </a:r>
            <a:r>
              <a:rPr lang="en-DE" sz="2000" dirty="0">
                <a:latin typeface="Bahnschrift SemiCondensed" panose="020B0502040204020203" pitchFamily="34" charset="0"/>
              </a:rPr>
              <a:t>But the slow entanglement growth                        along with                        </a:t>
            </a:r>
            <a:r>
              <a:rPr lang="de-DE" sz="2000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suggest </a:t>
            </a:r>
            <a:r>
              <a:rPr lang="en-DE" sz="2000" b="1" dirty="0">
                <a:latin typeface="Bahnschrift SemiCondensed" panose="020B0502040204020203" pitchFamily="34" charset="0"/>
              </a:rPr>
              <a:t>truncating</a:t>
            </a:r>
            <a:r>
              <a:rPr lang="en-DE" sz="2000" dirty="0">
                <a:latin typeface="Bahnschrift SemiCondensed" panose="020B0502040204020203" pitchFamily="34" charset="0"/>
              </a:rPr>
              <a:t> bond dim</a:t>
            </a:r>
            <a:r>
              <a:rPr lang="de-DE" sz="2000" dirty="0">
                <a:latin typeface="Bahnschrift SemiCondensed" panose="020B0502040204020203" pitchFamily="34" charset="0"/>
              </a:rPr>
              <a:t>ension</a:t>
            </a:r>
            <a:r>
              <a:rPr lang="en-DE" sz="2000" dirty="0">
                <a:latin typeface="Bahnschrift SemiCondensed" panose="020B0502040204020203" pitchFamily="34" charset="0"/>
              </a:rPr>
              <a:t> </a:t>
            </a:r>
            <a:r>
              <a:rPr lang="de-DE" sz="2000" dirty="0">
                <a:latin typeface="Bahnschrift SemiCondensed" panose="020B0502040204020203" pitchFamily="34" charset="0"/>
              </a:rPr>
              <a:t>as</a:t>
            </a:r>
            <a:r>
              <a:rPr lang="en-DE" sz="2000" dirty="0">
                <a:latin typeface="Bahnschrift SemiCondensed" panose="020B0502040204020203" pitchFamily="34" charset="0"/>
              </a:rPr>
              <a:t>             </a:t>
            </a:r>
            <a:r>
              <a:rPr lang="de-DE" sz="2000" dirty="0">
                <a:latin typeface="Bahnschrift SemiCondensed" panose="020B0502040204020203" pitchFamily="34" charset="0"/>
              </a:rPr>
              <a:t>.</a:t>
            </a:r>
            <a:r>
              <a:rPr lang="en-DE" sz="2000" dirty="0">
                <a:latin typeface="Bahnschrift SemiCondensed" panose="020B0502040204020203" pitchFamily="34" charset="0"/>
              </a:rPr>
              <a:t>      </a:t>
            </a:r>
            <a:endParaRPr lang="en-US" sz="2000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3" y="47506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476562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91" y="4757015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34" y="5367821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17430" y="5808303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151203" y="6080063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94" y="6020264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2986132" y="5997589"/>
            <a:ext cx="7706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                 will be approximated by a low-     MPO     that </a:t>
            </a:r>
            <a:r>
              <a:rPr lang="en-US" sz="2000" b="1" dirty="0">
                <a:latin typeface="Bahnschrift SemiCondensed" panose="020B0502040204020203" pitchFamily="34" charset="0"/>
              </a:rPr>
              <a:t>minimizes</a:t>
            </a:r>
            <a:endParaRPr lang="en-DE" sz="2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17" y="6112300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7" y="2750073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66" y="5048415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53" y="5048415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57" y="6045691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76" y="5993000"/>
            <a:ext cx="1600000" cy="3321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E76941-5533-828F-9D3B-40BBD4F79705}"/>
              </a:ext>
            </a:extLst>
          </p:cNvPr>
          <p:cNvSpPr/>
          <p:nvPr/>
        </p:nvSpPr>
        <p:spPr>
          <a:xfrm rot="5400000">
            <a:off x="9071388" y="3296970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E37B3-E38C-6A7E-F821-3C4F09AECD8E}"/>
              </a:ext>
            </a:extLst>
          </p:cNvPr>
          <p:cNvSpPr txBox="1"/>
          <p:nvPr/>
        </p:nvSpPr>
        <p:spPr>
          <a:xfrm>
            <a:off x="7317334" y="2766968"/>
            <a:ext cx="438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SVD              versus variational update </a:t>
            </a:r>
            <a:endParaRPr lang="en-DE" sz="2000" dirty="0"/>
          </a:p>
        </p:txBody>
      </p:sp>
      <p:pic>
        <p:nvPicPr>
          <p:cNvPr id="12" name="Picture 11" descr="\documentclass{article}&#10;\usepackage{amsmath, amsfonts, amssymb, xcolor}&#10;\pagestyle{empty}&#10;\fontfamily{BahnschriftSemiCondensed}&#10;&#10;\begin{document}&#10;&#10;$&#10;\mathcal{O}(D^4)&#10;$&#10;&#10;\end{document}" title="IguanaTex Bitmap Display">
            <a:extLst>
              <a:ext uri="{FF2B5EF4-FFF2-40B4-BE49-F238E27FC236}">
                <a16:creationId xmlns:a16="http://schemas.microsoft.com/office/drawing/2014/main" id="{A64A5EDE-A728-0F72-254B-90EA8E779C8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62" y="2846514"/>
            <a:ext cx="696381" cy="274286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mathcal{O}(D^6)&#10;$&#10;&#10;\end{document}" title="IguanaTex Bitmap Display">
            <a:extLst>
              <a:ext uri="{FF2B5EF4-FFF2-40B4-BE49-F238E27FC236}">
                <a16:creationId xmlns:a16="http://schemas.microsoft.com/office/drawing/2014/main" id="{20DEC44D-11E2-CB9C-FE0A-96CE2C44CA81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9" y="2846727"/>
            <a:ext cx="673587" cy="263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8CAC1-211C-779C-E490-1D122412D246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21" y="5127722"/>
            <a:ext cx="138176" cy="1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8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2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76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16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46D38-49C4-E492-CA20-F1837B5E6D7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46473"/>
            <a:ext cx="558800" cy="262128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21692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38908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57990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10" y="6025339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9" y="6082359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989"/>
  <p:tag name="OUTPUTTYPE" val="PNG"/>
  <p:tag name="IGUANATEXVERSION" val="162"/>
  <p:tag name="LATEXADDIN" val="\documentclass{article}&#10;\usepackage{amsmath}&#10;\pagestyle{empty}&#10;\begin{document}&#10;&#10;&#10;$C_l C_{l + 1} \rightarrow C_l, C_{l + 1}$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.24181"/>
  <p:tag name="ORIGINALWIDTH" val=" 110.9861"/>
  <p:tag name="OUTPUTTYPE" val="PNG"/>
  <p:tag name="IGUANATEXVERSION" val="162"/>
  <p:tag name="LATEXADDIN" val="\documentclass{article}&#10;\usepackage{amsmath}&#10;\pagestyle{empty}&#10;\begin{document}&#10;&#10;$\rightarrow&#10;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2309"/>
  <p:tag name="ORIGINALWIDTH" val=" 549.6813"/>
  <p:tag name="OUTPUTTYPE" val="PNG"/>
  <p:tag name="IGUANATEXVERSION" val="162"/>
  <p:tag name="LATEXADDIN" val="\documentclass{article}&#10;\usepackage{amsmath}&#10;\pagestyle{empty}&#10;\begin{document}&#10;&#10;$\beta, Z, \text{e}^{- \beta \hat{H}}$&#10;&#10;&#10;\end{document}"/>
  <p:tag name="IGUANATEXSIZE" val="20"/>
  <p:tag name="IGUANATEXCURSOR" val="1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441.6948"/>
  <p:tag name="OUTPUTTYPE" val="PNG"/>
  <p:tag name="IGUANATEXVERSION" val="162"/>
  <p:tag name="LATEXADDIN" val="\documentclass{article}&#10;\usepackage{amsmath}&#10;\pagestyle{empty}&#10;\begin{document}&#10;&#10;&#10;$\text{e}^{- \beta_{n - 1}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29.209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/>
  <p:tag name="IGUANATEXSIZE" val="20"/>
  <p:tag name="IGUANATEXCURSOR" val="247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041.62"/>
  <p:tag name="OUTPUTTYPE" val="PNG"/>
  <p:tag name="IGUANATEXVERSION" val="162"/>
  <p:tag name="LATEXADDIN" val="\documentclass{article}&#10;\usepackage{amsmath}&#10;\pagestyle{empty}&#10;\begin{document}&#10;&#10;$(Z_{\text{XTRG}} - Z_{\text{ex}} ) / Z_{\text{ex}}$&#10;&#10;\end{document}"/>
  <p:tag name="IGUANATEXSIZE" val="20"/>
  <p:tag name="IGUANATEXCURSOR" val="13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4)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6)&#10;$&#10;&#10;\end{document}"/>
  <p:tag name="IGUANATEXSIZE" val="20"/>
  <p:tag name="IGUANATEXCURSOR" val="16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68"/>
  <p:tag name="OUTPUTTYPE" val="PNG"/>
  <p:tag name="IGUANATEXVERSION" val="162"/>
  <p:tag name="LATEXADDIN" val="\documentclass{article}&#10;\usepackage{amsmath}&#10;\pagestyle{empty}&#10;\begin{document}&#10;&#10;&#10;$n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text{e}^{- \beta \hat{H}}&#10;$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312"/>
  <p:tag name="LATEXFORMWIDTH" val=" 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1922</Words>
  <Application>Microsoft Macintosh PowerPoint</Application>
  <PresentationFormat>Widescreen</PresentationFormat>
  <Paragraphs>316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versus Analytical Partition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Exponential Tensor Network Renormalization Group (XTRG)</dc:title>
  <dc:creator>Aliverti-Piuri, Damiano</dc:creator>
  <cp:lastModifiedBy>Aliverti-Piuri, Damiano</cp:lastModifiedBy>
  <cp:revision>84</cp:revision>
  <dcterms:created xsi:type="dcterms:W3CDTF">2025-07-18T13:05:37Z</dcterms:created>
  <dcterms:modified xsi:type="dcterms:W3CDTF">2025-07-23T08:53:31Z</dcterms:modified>
</cp:coreProperties>
</file>